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2592592592592712E-2"/>
          <c:y val="3.4042553191489362E-2"/>
          <c:w val="0.89106753812636119"/>
          <c:h val="0.84468085106383028"/>
        </c:manualLayout>
      </c:layout>
      <c:bubbleChart>
        <c:ser>
          <c:idx val="0"/>
          <c:order val="0"/>
          <c:tx>
            <c:strRef>
              <c:f>Sheet1!$A$2</c:f>
              <c:strCache>
                <c:ptCount val="1"/>
                <c:pt idx="0">
                  <c:v>1-ST CHANNEL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Pt>
            <c:idx val="0"/>
            <c:invertIfNegative val="1"/>
            <c:bubble3D val="1"/>
            <c:spPr>
              <a:solidFill>
                <a:schemeClr val="tx2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9.314260761775961E-2"/>
                  <c:y val="-0.12228203588913091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Sheet1!$B$2:$T$2</c:f>
              <c:numCache>
                <c:formatCode>General</c:formatCode>
                <c:ptCount val="19"/>
                <c:pt idx="0">
                  <c:v>49.448900000000002</c:v>
                </c:pt>
              </c:numCache>
            </c:numRef>
          </c:yVal>
          <c:bubbleSize>
            <c:numRef>
              <c:f>Sheet1!$B$3:$T$3</c:f>
              <c:numCache>
                <c:formatCode>General</c:formatCode>
                <c:ptCount val="19"/>
                <c:pt idx="0">
                  <c:v>2084.29</c:v>
                </c:pt>
              </c:numCache>
            </c:numRef>
          </c:bubbleSize>
          <c:bubble3D val="1"/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ROSSIYA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"/>
              <c:layout>
                <c:manualLayout>
                  <c:x val="4.9854458481738964E-3"/>
                  <c:y val="9.5586735168742346E-3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Sheet1!$B$4:$T$4</c:f>
              <c:numCache>
                <c:formatCode>General</c:formatCode>
                <c:ptCount val="19"/>
                <c:pt idx="1">
                  <c:v>51.1843</c:v>
                </c:pt>
              </c:numCache>
            </c:numRef>
          </c:yVal>
          <c:bubbleSize>
            <c:numRef>
              <c:f>Sheet1!$B$5:$T$5</c:f>
              <c:numCache>
                <c:formatCode>General</c:formatCode>
                <c:ptCount val="19"/>
                <c:pt idx="1">
                  <c:v>1687</c:v>
                </c:pt>
              </c:numCache>
            </c:numRef>
          </c:bubbleSize>
          <c:bubble3D val="1"/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NTV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2"/>
              <c:layout>
                <c:manualLayout>
                  <c:x val="-8.0896615019133533E-2"/>
                  <c:y val="1.1360292064555773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Sheet1!$B$6:$T$6</c:f>
              <c:numCache>
                <c:formatCode>General</c:formatCode>
                <c:ptCount val="19"/>
                <c:pt idx="2">
                  <c:v>47.696650000000012</c:v>
                </c:pt>
              </c:numCache>
            </c:numRef>
          </c:yVal>
          <c:bubbleSize>
            <c:numRef>
              <c:f>Sheet1!$B$7:$T$7</c:f>
              <c:numCache>
                <c:formatCode>General</c:formatCode>
                <c:ptCount val="19"/>
                <c:pt idx="2">
                  <c:v>1376.31</c:v>
                </c:pt>
              </c:numCache>
            </c:numRef>
          </c:bubbleSize>
          <c:bubble3D val="1"/>
        </c:ser>
        <c:ser>
          <c:idx val="3"/>
          <c:order val="3"/>
          <c:tx>
            <c:strRef>
              <c:f>Sheet1!$A$8</c:f>
              <c:strCache>
                <c:ptCount val="1"/>
                <c:pt idx="0">
                  <c:v>STS</c:v>
                </c:pt>
              </c:strCache>
            </c:strRef>
          </c:tx>
          <c:spPr>
            <a:solidFill>
              <a:schemeClr val="folHlink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3"/>
              <c:layout>
                <c:manualLayout>
                  <c:x val="-1.0239927222585939E-2"/>
                  <c:y val="5.990837382029382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Sheet1!$B$8:$T$8</c:f>
              <c:numCache>
                <c:formatCode>General</c:formatCode>
                <c:ptCount val="19"/>
                <c:pt idx="3">
                  <c:v>33.400750000000002</c:v>
                </c:pt>
              </c:numCache>
            </c:numRef>
          </c:yVal>
          <c:bubbleSize>
            <c:numRef>
              <c:f>Sheet1!$B$9:$T$9</c:f>
              <c:numCache>
                <c:formatCode>General</c:formatCode>
                <c:ptCount val="19"/>
                <c:pt idx="3">
                  <c:v>874.93999999999971</c:v>
                </c:pt>
              </c:numCache>
            </c:numRef>
          </c:bubbleSize>
          <c:bubble3D val="1"/>
        </c:ser>
        <c:ser>
          <c:idx val="4"/>
          <c:order val="4"/>
          <c:tx>
            <c:strRef>
              <c:f>Sheet1!$A$10</c:f>
              <c:strCache>
                <c:ptCount val="1"/>
                <c:pt idx="0">
                  <c:v>TNT</c:v>
                </c:pt>
              </c:strCache>
            </c:strRef>
          </c:tx>
          <c:spPr>
            <a:solidFill>
              <a:srgbClr val="00CCFF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4"/>
              <c:layout>
                <c:manualLayout>
                  <c:x val="-2.6464065745162538E-2"/>
                  <c:y val="-2.4727383146255572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Sheet1!$B$10:$T$10</c:f>
              <c:numCache>
                <c:formatCode>General</c:formatCode>
                <c:ptCount val="19"/>
                <c:pt idx="4">
                  <c:v>33.795300000000026</c:v>
                </c:pt>
              </c:numCache>
            </c:numRef>
          </c:yVal>
          <c:bubbleSize>
            <c:numRef>
              <c:f>Sheet1!$B$11:$T$11</c:f>
              <c:numCache>
                <c:formatCode>General</c:formatCode>
                <c:ptCount val="19"/>
                <c:pt idx="4">
                  <c:v>663.76</c:v>
                </c:pt>
                <c:pt idx="7">
                  <c:v>0</c:v>
                </c:pt>
              </c:numCache>
            </c:numRef>
          </c:bubbleSize>
          <c:bubble3D val="1"/>
        </c:ser>
        <c:ser>
          <c:idx val="5"/>
          <c:order val="5"/>
          <c:tx>
            <c:strRef>
              <c:f>Sheet1!$A$12</c:f>
              <c:strCache>
                <c:ptCount val="1"/>
                <c:pt idx="0">
                  <c:v>REN-TV</c:v>
                </c:pt>
              </c:strCache>
            </c:strRef>
          </c:tx>
          <c:spPr>
            <a:solidFill>
              <a:srgbClr val="FF99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5"/>
              <c:layout>
                <c:manualLayout>
                  <c:x val="-0.14563862284286819"/>
                  <c:y val="-4.1106085143611786E-3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Sheet1!$B$12:$T$12</c:f>
              <c:numCache>
                <c:formatCode>General</c:formatCode>
                <c:ptCount val="19"/>
                <c:pt idx="5">
                  <c:v>40.497300000000003</c:v>
                </c:pt>
              </c:numCache>
            </c:numRef>
          </c:yVal>
          <c:bubbleSize>
            <c:numRef>
              <c:f>Sheet1!$B$13:$T$13</c:f>
              <c:numCache>
                <c:formatCode>General</c:formatCode>
                <c:ptCount val="19"/>
                <c:pt idx="5">
                  <c:v>433.69</c:v>
                </c:pt>
              </c:numCache>
            </c:numRef>
          </c:bubbleSize>
          <c:bubble3D val="1"/>
        </c:ser>
        <c:ser>
          <c:idx val="6"/>
          <c:order val="6"/>
          <c:tx>
            <c:strRef>
              <c:f>Sheet1!$A$14</c:f>
              <c:strCache>
                <c:ptCount val="1"/>
                <c:pt idx="0">
                  <c:v>TVC</c:v>
                </c:pt>
              </c:strCache>
            </c:strRef>
          </c:tx>
          <c:spPr>
            <a:solidFill>
              <a:srgbClr val="0066CC"/>
            </a:solidFill>
            <a:ln w="12700">
              <a:solidFill>
                <a:schemeClr val="tx1"/>
              </a:solidFill>
              <a:prstDash val="solid"/>
            </a:ln>
          </c:spPr>
          <c:dLbls>
            <c:dLbl>
              <c:idx val="6"/>
              <c:layout>
                <c:manualLayout>
                  <c:x val="-9.5229179643619544E-2"/>
                  <c:y val="-2.4120976899164152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Sheet1!$B$14:$T$14</c:f>
              <c:numCache>
                <c:formatCode>General</c:formatCode>
                <c:ptCount val="19"/>
                <c:pt idx="6">
                  <c:v>49.685850000000002</c:v>
                </c:pt>
              </c:numCache>
            </c:numRef>
          </c:yVal>
          <c:bubbleSize>
            <c:numRef>
              <c:f>Sheet1!$B$15:$T$15</c:f>
              <c:numCache>
                <c:formatCode>General</c:formatCode>
                <c:ptCount val="19"/>
                <c:pt idx="6">
                  <c:v>293.92999999999984</c:v>
                </c:pt>
              </c:numCache>
            </c:numRef>
          </c:bubbleSize>
          <c:bubble3D val="1"/>
        </c:ser>
        <c:ser>
          <c:idx val="7"/>
          <c:order val="7"/>
          <c:tx>
            <c:strRef>
              <c:f>Sheet1!$A$16</c:f>
              <c:strCache>
                <c:ptCount val="1"/>
                <c:pt idx="0">
                  <c:v>Kultura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7"/>
              <c:layout>
                <c:manualLayout>
                  <c:x val="-9.7802197371542207E-2"/>
                  <c:y val="-5.5096493922302328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Sheet1!$B$16:$T$16</c:f>
              <c:numCache>
                <c:formatCode>General</c:formatCode>
                <c:ptCount val="19"/>
                <c:pt idx="7">
                  <c:v>51.457249999999995</c:v>
                </c:pt>
              </c:numCache>
            </c:numRef>
          </c:yVal>
          <c:bubbleSize>
            <c:numRef>
              <c:f>Sheet1!$B$17:$T$17</c:f>
              <c:numCache>
                <c:formatCode>General</c:formatCode>
                <c:ptCount val="19"/>
                <c:pt idx="7">
                  <c:v>236.95000000000007</c:v>
                </c:pt>
              </c:numCache>
            </c:numRef>
          </c:bubbleSize>
          <c:bubble3D val="1"/>
        </c:ser>
        <c:ser>
          <c:idx val="8"/>
          <c:order val="8"/>
          <c:tx>
            <c:strRef>
              <c:f>Sheet1!$A$18</c:f>
              <c:strCache>
                <c:ptCount val="1"/>
                <c:pt idx="0">
                  <c:v>TV-3</c:v>
                </c:pt>
              </c:strCache>
            </c:strRef>
          </c:tx>
          <c:spPr>
            <a:solidFill>
              <a:srgbClr val="FF99CC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8"/>
              <c:layout>
                <c:manualLayout>
                  <c:x val="-1.7762354798618464E-2"/>
                  <c:y val="3.5649880865955733E-2"/>
                </c:manualLayout>
              </c:layout>
              <c:dLblPos val="r"/>
              <c:showSerName val="1"/>
            </c:dLbl>
            <c:dLbl>
              <c:idx val="9"/>
              <c:layout>
                <c:manualLayout>
                  <c:xMode val="edge"/>
                  <c:yMode val="edge"/>
                  <c:x val="0"/>
                  <c:y val="0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Sheet1!$B$18:$T$18</c:f>
              <c:numCache>
                <c:formatCode>General</c:formatCode>
                <c:ptCount val="19"/>
                <c:pt idx="8">
                  <c:v>41.456049999999998</c:v>
                </c:pt>
              </c:numCache>
            </c:numRef>
          </c:yVal>
          <c:bubbleSize>
            <c:numRef>
              <c:f>Sheet1!$B$19:$T$19</c:f>
              <c:numCache>
                <c:formatCode>General</c:formatCode>
                <c:ptCount val="19"/>
                <c:pt idx="8">
                  <c:v>223.55</c:v>
                </c:pt>
              </c:numCache>
            </c:numRef>
          </c:bubbleSize>
          <c:bubble3D val="1"/>
        </c:ser>
        <c:ser>
          <c:idx val="9"/>
          <c:order val="9"/>
          <c:tx>
            <c:strRef>
              <c:f>Sheet1!$A$20</c:f>
              <c:strCache>
                <c:ptCount val="1"/>
                <c:pt idx="0">
                  <c:v>SPORT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8"/>
              <c:layout>
                <c:manualLayout>
                  <c:xMode val="edge"/>
                  <c:yMode val="edge"/>
                  <c:x val="0"/>
                  <c:y val="0"/>
                </c:manualLayout>
              </c:layout>
              <c:dLblPos val="r"/>
              <c:showSerName val="1"/>
            </c:dLbl>
            <c:dLbl>
              <c:idx val="9"/>
              <c:layout>
                <c:manualLayout>
                  <c:x val="-6.0556425861743639E-2"/>
                  <c:y val="-7.2488891681093098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Sheet1!$B$20:$T$20</c:f>
              <c:numCache>
                <c:formatCode>General</c:formatCode>
                <c:ptCount val="19"/>
                <c:pt idx="9">
                  <c:v>46.834499999999998</c:v>
                </c:pt>
              </c:numCache>
            </c:numRef>
          </c:yVal>
          <c:bubbleSize>
            <c:numRef>
              <c:f>Sheet1!$B$21:$T$21</c:f>
              <c:numCache>
                <c:formatCode>General</c:formatCode>
                <c:ptCount val="19"/>
                <c:pt idx="9">
                  <c:v>193.2</c:v>
                </c:pt>
              </c:numCache>
            </c:numRef>
          </c:bubbleSize>
          <c:bubble3D val="1"/>
        </c:ser>
        <c:ser>
          <c:idx val="10"/>
          <c:order val="10"/>
          <c:tx>
            <c:strRef>
              <c:f>Sheet1!$A$22</c:f>
              <c:strCache>
                <c:ptCount val="1"/>
                <c:pt idx="0">
                  <c:v>DTV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0"/>
              <c:layout>
                <c:manualLayout>
                  <c:x val="-7.2658045977011559E-2"/>
                  <c:y val="-5.5327004337223741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Sheet1!$B$22:$T$22</c:f>
              <c:numCache>
                <c:formatCode>General</c:formatCode>
                <c:ptCount val="19"/>
                <c:pt idx="10">
                  <c:v>41.92765</c:v>
                </c:pt>
              </c:numCache>
            </c:numRef>
          </c:yVal>
          <c:bubbleSize>
            <c:numRef>
              <c:f>Sheet1!$B$23:$T$23</c:f>
              <c:numCache>
                <c:formatCode>General</c:formatCode>
                <c:ptCount val="19"/>
                <c:pt idx="10">
                  <c:v>182.66</c:v>
                </c:pt>
              </c:numCache>
            </c:numRef>
          </c:bubbleSize>
          <c:bubble3D val="1"/>
        </c:ser>
        <c:ser>
          <c:idx val="11"/>
          <c:order val="11"/>
          <c:tx>
            <c:strRef>
              <c:f>Sheet1!$A$24</c:f>
              <c:strCache>
                <c:ptCount val="1"/>
                <c:pt idx="0">
                  <c:v>DOMASHNY</c:v>
                </c:pt>
              </c:strCache>
            </c:strRef>
          </c:tx>
          <c:spPr>
            <a:solidFill>
              <a:srgbClr val="99CC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1"/>
              <c:layout>
                <c:manualLayout>
                  <c:x val="-5.2652599353917737E-2"/>
                  <c:y val="4.6160435397702967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Sheet1!$B$24:$T$24</c:f>
              <c:numCache>
                <c:formatCode>General</c:formatCode>
                <c:ptCount val="19"/>
                <c:pt idx="11">
                  <c:v>44.549750000000003</c:v>
                </c:pt>
              </c:numCache>
            </c:numRef>
          </c:yVal>
          <c:bubbleSize>
            <c:numRef>
              <c:f>Sheet1!$B$25:$T$25</c:f>
              <c:numCache>
                <c:formatCode>General</c:formatCode>
                <c:ptCount val="19"/>
                <c:pt idx="11">
                  <c:v>193.04</c:v>
                </c:pt>
              </c:numCache>
            </c:numRef>
          </c:bubbleSize>
          <c:bubble3D val="1"/>
        </c:ser>
        <c:ser>
          <c:idx val="12"/>
          <c:order val="12"/>
          <c:tx>
            <c:strRef>
              <c:f>Sheet1!$A$26</c:f>
              <c:strCache>
                <c:ptCount val="1"/>
                <c:pt idx="0">
                  <c:v>MUZ TV</c:v>
                </c:pt>
              </c:strCache>
            </c:strRef>
          </c:tx>
          <c:spPr>
            <a:solidFill>
              <a:srgbClr val="FF00FF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2"/>
              <c:layout>
                <c:manualLayout>
                  <c:x val="-0.10186348674383927"/>
                  <c:y val="-4.8129958489231413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Sheet1!$B$26:$T$26</c:f>
              <c:numCache>
                <c:formatCode>General</c:formatCode>
                <c:ptCount val="19"/>
                <c:pt idx="12">
                  <c:v>30.394850000000023</c:v>
                </c:pt>
              </c:numCache>
            </c:numRef>
          </c:yVal>
          <c:bubbleSize>
            <c:numRef>
              <c:f>Sheet1!$B$27:$T$27</c:f>
              <c:numCache>
                <c:formatCode>General</c:formatCode>
                <c:ptCount val="19"/>
                <c:pt idx="12">
                  <c:v>138.02000000000001</c:v>
                </c:pt>
              </c:numCache>
            </c:numRef>
          </c:bubbleSize>
          <c:bubble3D val="1"/>
        </c:ser>
        <c:ser>
          <c:idx val="13"/>
          <c:order val="13"/>
          <c:tx>
            <c:strRef>
              <c:f>Sheet1!$A$28</c:f>
              <c:strCache>
                <c:ptCount val="1"/>
                <c:pt idx="0">
                  <c:v>MTV</c:v>
                </c:pt>
              </c:strCache>
            </c:strRef>
          </c:tx>
          <c:spPr>
            <a:solidFill>
              <a:srgbClr val="0000FF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3"/>
              <c:layout>
                <c:manualLayout>
                  <c:x val="-8.4297104638458478E-2"/>
                  <c:y val="-5.4726689748885605E-3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Sheet1!$B$28:$T$28</c:f>
              <c:numCache>
                <c:formatCode>General</c:formatCode>
                <c:ptCount val="19"/>
                <c:pt idx="13">
                  <c:v>29.718450000000001</c:v>
                </c:pt>
              </c:numCache>
            </c:numRef>
          </c:yVal>
          <c:bubbleSize>
            <c:numRef>
              <c:f>Sheet1!$B$29:$T$29</c:f>
              <c:numCache>
                <c:formatCode>General</c:formatCode>
                <c:ptCount val="19"/>
                <c:pt idx="13">
                  <c:v>96.440000000000026</c:v>
                </c:pt>
              </c:numCache>
            </c:numRef>
          </c:bubbleSize>
          <c:bubble3D val="1"/>
        </c:ser>
        <c:ser>
          <c:idx val="14"/>
          <c:order val="14"/>
          <c:tx>
            <c:strRef>
              <c:f>Sheet1!$A$30</c:f>
              <c:strCache>
                <c:ptCount val="1"/>
                <c:pt idx="0">
                  <c:v>ZVEZDA</c:v>
                </c:pt>
              </c:strCache>
            </c:strRef>
          </c:tx>
          <c:spPr>
            <a:solidFill>
              <a:srgbClr val="00808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4"/>
              <c:layout>
                <c:manualLayout>
                  <c:x val="-0.10420348424161652"/>
                  <c:y val="-5.1144128925373643E-2"/>
                </c:manualLayout>
              </c:layout>
              <c:dLblPos val="r"/>
              <c:showSerName val="1"/>
            </c:dLbl>
            <c:dLbl>
              <c:idx val="15"/>
              <c:layout>
                <c:manualLayout>
                  <c:xMode val="edge"/>
                  <c:yMode val="edge"/>
                  <c:x val="0"/>
                  <c:y val="0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75" b="1" i="0" u="none" strike="noStrike" baseline="0">
                      <a:solidFill>
                        <a:schemeClr val="tx1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Sheet1!$B$30:$T$30</c:f>
              <c:numCache>
                <c:formatCode>General</c:formatCode>
                <c:ptCount val="19"/>
                <c:pt idx="14">
                  <c:v>46.761350000000022</c:v>
                </c:pt>
              </c:numCache>
            </c:numRef>
          </c:yVal>
          <c:bubbleSize>
            <c:numRef>
              <c:f>Sheet1!$B$31:$T$31</c:f>
              <c:numCache>
                <c:formatCode>General</c:formatCode>
                <c:ptCount val="19"/>
                <c:pt idx="14">
                  <c:v>69.97</c:v>
                </c:pt>
              </c:numCache>
            </c:numRef>
          </c:bubbleSize>
          <c:bubble3D val="1"/>
        </c:ser>
        <c:ser>
          <c:idx val="16"/>
          <c:order val="15"/>
          <c:tx>
            <c:strRef>
              <c:f>Sheet1!$A$34</c:f>
              <c:strCache>
                <c:ptCount val="1"/>
                <c:pt idx="0">
                  <c:v>7TV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4"/>
              <c:layout>
                <c:manualLayout>
                  <c:xMode val="edge"/>
                  <c:yMode val="edge"/>
                  <c:x val="0"/>
                  <c:y val="0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Sheet1!$B$34:$T$34</c:f>
              <c:numCache>
                <c:formatCode>General</c:formatCode>
                <c:ptCount val="19"/>
                <c:pt idx="16">
                  <c:v>42.827200000000005</c:v>
                </c:pt>
              </c:numCache>
            </c:numRef>
          </c:yVal>
          <c:bubbleSize>
            <c:numRef>
              <c:f>Sheet1!$B$35:$T$35</c:f>
              <c:numCache>
                <c:formatCode>General</c:formatCode>
                <c:ptCount val="19"/>
                <c:pt idx="16">
                  <c:v>24.47999999999999</c:v>
                </c:pt>
              </c:numCache>
            </c:numRef>
          </c:bubbleSize>
          <c:bubble3D val="1"/>
        </c:ser>
        <c:ser>
          <c:idx val="17"/>
          <c:order val="16"/>
          <c:tx>
            <c:strRef>
              <c:f>Sheet1!$A$36</c:f>
              <c:strCache>
                <c:ptCount val="1"/>
                <c:pt idx="0">
                  <c:v>EURONEWS</c:v>
                </c:pt>
              </c:strCache>
            </c:strRef>
          </c:tx>
          <c:spPr>
            <a:solidFill>
              <a:srgbClr val="CCFFCC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6"/>
              <c:layout>
                <c:manualLayout>
                  <c:xMode val="edge"/>
                  <c:yMode val="edge"/>
                  <c:x val="0"/>
                  <c:y val="4.2553191489361729E-3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Sheet1!$B$36:$T$36</c:f>
              <c:numCache>
                <c:formatCode>General</c:formatCode>
                <c:ptCount val="19"/>
                <c:pt idx="17">
                  <c:v>47.743300000000012</c:v>
                </c:pt>
              </c:numCache>
            </c:numRef>
          </c:yVal>
          <c:bubbleSize>
            <c:numRef>
              <c:f>Sheet1!$B$37:$T$37</c:f>
              <c:numCache>
                <c:formatCode>General</c:formatCode>
                <c:ptCount val="19"/>
                <c:pt idx="17">
                  <c:v>18.16</c:v>
                </c:pt>
              </c:numCache>
            </c:numRef>
          </c:bubbleSize>
          <c:bubble3D val="1"/>
        </c:ser>
        <c:ser>
          <c:idx val="18"/>
          <c:order val="17"/>
          <c:tx>
            <c:strRef>
              <c:f>Sheet1!$A$38</c:f>
              <c:strCache>
                <c:ptCount val="1"/>
                <c:pt idx="0">
                  <c:v>Petersburg-5 Channel</c:v>
                </c:pt>
              </c:strCache>
            </c:strRef>
          </c:tx>
          <c:spPr>
            <a:solidFill>
              <a:srgbClr val="00FF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7"/>
              <c:layout>
                <c:manualLayout>
                  <c:xMode val="edge"/>
                  <c:yMode val="edge"/>
                  <c:x val="0"/>
                  <c:y val="0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Sheet1!$B$38:$T$38</c:f>
              <c:numCache>
                <c:formatCode>General</c:formatCode>
                <c:ptCount val="19"/>
                <c:pt idx="18">
                  <c:v>47.673500000000011</c:v>
                </c:pt>
              </c:numCache>
            </c:numRef>
          </c:yVal>
          <c:bubbleSize>
            <c:numRef>
              <c:f>Sheet1!$B$39:$T$39</c:f>
              <c:numCache>
                <c:formatCode>General</c:formatCode>
                <c:ptCount val="19"/>
                <c:pt idx="18">
                  <c:v>71.61999999999999</c:v>
                </c:pt>
              </c:numCache>
            </c:numRef>
          </c:bubbleSize>
          <c:bubble3D val="1"/>
        </c:ser>
        <c:ser>
          <c:idx val="19"/>
          <c:order val="18"/>
          <c:tx>
            <c:strRef>
              <c:f>Sheet1!$A$40</c:f>
              <c:strCache>
                <c:ptCount val="1"/>
              </c:strCache>
            </c:strRef>
          </c:tx>
          <c:spPr>
            <a:solidFill>
              <a:srgbClr val="00FF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75" b="1" i="0" u="none" strike="noStrike" baseline="0">
                      <a:solidFill>
                        <a:schemeClr val="tx1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</c:dLbl>
            <c:dLbl>
              <c:idx val="18"/>
              <c:layout>
                <c:manualLayout>
                  <c:xMode val="edge"/>
                  <c:yMode val="edge"/>
                  <c:x val="0"/>
                  <c:y val="4.4680851063829789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Sheet1!$B$40:$T$40</c:f>
              <c:numCache>
                <c:formatCode>General</c:formatCode>
                <c:ptCount val="19"/>
              </c:numCache>
            </c:numRef>
          </c:yVal>
          <c:bubbleSize>
            <c:numRef>
              <c:f>Sheet1!$B$41:$T$41</c:f>
              <c:numCache>
                <c:formatCode>General</c:formatCode>
                <c:ptCount val="19"/>
              </c:numCache>
            </c:numRef>
          </c:bubbleSize>
        </c:ser>
        <c:ser>
          <c:idx val="20"/>
          <c:order val="19"/>
          <c:tx>
            <c:strRef>
              <c:f>Sheet1!$A$78</c:f>
              <c:strCache>
                <c:ptCount val="1"/>
              </c:strCache>
            </c:strRef>
          </c:tx>
          <c:spPr>
            <a:solidFill>
              <a:srgbClr val="99CCFF"/>
            </a:solidFill>
            <a:ln w="12700">
              <a:solidFill>
                <a:schemeClr val="tx1"/>
              </a:solidFill>
              <a:prstDash val="solid"/>
            </a:ln>
          </c:spPr>
          <c:dLbls>
            <c:dLbl>
              <c:idx val="18"/>
              <c:layout>
                <c:manualLayout>
                  <c:xMode val="edge"/>
                  <c:yMode val="edge"/>
                  <c:x val="0"/>
                  <c:y val="8.510638297872349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75" b="1" i="0" u="none" strike="noStrike" baseline="0">
                      <a:solidFill>
                        <a:schemeClr val="tx1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65.89</c:v>
                </c:pt>
                <c:pt idx="1">
                  <c:v>62.11</c:v>
                </c:pt>
                <c:pt idx="2">
                  <c:v>56.27</c:v>
                </c:pt>
                <c:pt idx="3">
                  <c:v>61.03</c:v>
                </c:pt>
                <c:pt idx="4">
                  <c:v>61.05</c:v>
                </c:pt>
                <c:pt idx="5">
                  <c:v>47.55</c:v>
                </c:pt>
                <c:pt idx="6">
                  <c:v>57.33</c:v>
                </c:pt>
                <c:pt idx="7">
                  <c:v>58.21</c:v>
                </c:pt>
                <c:pt idx="8">
                  <c:v>53.2</c:v>
                </c:pt>
                <c:pt idx="9">
                  <c:v>28.72</c:v>
                </c:pt>
                <c:pt idx="10">
                  <c:v>50.82</c:v>
                </c:pt>
                <c:pt idx="11">
                  <c:v>68.88</c:v>
                </c:pt>
                <c:pt idx="12">
                  <c:v>58.33</c:v>
                </c:pt>
                <c:pt idx="13">
                  <c:v>51.98</c:v>
                </c:pt>
                <c:pt idx="14">
                  <c:v>51.55</c:v>
                </c:pt>
                <c:pt idx="15">
                  <c:v>48.75</c:v>
                </c:pt>
                <c:pt idx="16">
                  <c:v>32.9</c:v>
                </c:pt>
                <c:pt idx="17">
                  <c:v>39.44</c:v>
                </c:pt>
                <c:pt idx="18">
                  <c:v>59.78</c:v>
                </c:pt>
              </c:numCache>
            </c:numRef>
          </c:xVal>
          <c:yVal>
            <c:numRef>
              <c:f>Sheet1!$B$78:$T$78</c:f>
              <c:numCache>
                <c:formatCode>General</c:formatCode>
                <c:ptCount val="19"/>
              </c:numCache>
            </c:numRef>
          </c:yVal>
          <c:bubbleSize>
            <c:numRef>
              <c:f>Sheet1!$B$79:$T$79</c:f>
              <c:numCache>
                <c:formatCode>General</c:formatCode>
                <c:ptCount val="19"/>
              </c:numCache>
            </c:numRef>
          </c:bubbleSize>
          <c:bubble3D val="1"/>
        </c:ser>
        <c:dLbls>
          <c:showSerName val="1"/>
        </c:dLbls>
        <c:bubbleScale val="100"/>
        <c:axId val="669792512"/>
        <c:axId val="669819264"/>
      </c:bubbleChart>
      <c:valAx>
        <c:axId val="669792512"/>
        <c:scaling>
          <c:orientation val="minMax"/>
          <c:max val="75"/>
          <c:min val="25"/>
        </c:scaling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r>
                  <a:rPr lang="en-US"/>
                  <a:t>Share of women</a:t>
                </a:r>
              </a:p>
            </c:rich>
          </c:tx>
          <c:layout>
            <c:manualLayout>
              <c:xMode val="edge"/>
              <c:yMode val="edge"/>
              <c:x val="0.4694989106753813"/>
              <c:y val="0.94680851063829841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ru-RU"/>
          </a:p>
        </c:txPr>
        <c:crossAx val="669819264"/>
        <c:crosses val="autoZero"/>
        <c:crossBetween val="midCat"/>
        <c:majorUnit val="5"/>
        <c:minorUnit val="2"/>
      </c:valAx>
      <c:valAx>
        <c:axId val="669819264"/>
        <c:scaling>
          <c:orientation val="minMax"/>
          <c:max val="55"/>
          <c:min val="25"/>
        </c:scaling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r>
                  <a:rPr lang="en-US"/>
                  <a:t>Age</a:t>
                </a:r>
              </a:p>
            </c:rich>
          </c:tx>
          <c:layout>
            <c:manualLayout>
              <c:xMode val="edge"/>
              <c:yMode val="edge"/>
              <c:x val="1.6339869281045763E-2"/>
              <c:y val="0.43404255319148938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ru-RU"/>
          </a:p>
        </c:txPr>
        <c:crossAx val="669792512"/>
        <c:crosses val="autoZero"/>
        <c:crossBetween val="midCat"/>
      </c:valAx>
      <c:spPr>
        <a:noFill/>
        <a:ln w="12700">
          <a:solidFill>
            <a:schemeClr val="tx1"/>
          </a:solidFill>
          <a:prstDash val="solid"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2592592592592712E-2"/>
          <c:y val="3.4042553191489362E-2"/>
          <c:w val="0.89106753812636119"/>
          <c:h val="0.84255319148936159"/>
        </c:manualLayout>
      </c:layout>
      <c:bubbleChart>
        <c:ser>
          <c:idx val="0"/>
          <c:order val="0"/>
          <c:tx>
            <c:strRef>
              <c:f>Sheet1!$A$2</c:f>
              <c:strCache>
                <c:ptCount val="1"/>
                <c:pt idx="0">
                  <c:v>1-ST CHANNEL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Pt>
            <c:idx val="0"/>
            <c:invertIfNegative val="1"/>
            <c:bubble3D val="1"/>
            <c:spPr>
              <a:solidFill>
                <a:schemeClr val="tx2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19386913730104224"/>
                  <c:y val="4.5272272481897163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Sheet1!$B$2:$T$2</c:f>
              <c:numCache>
                <c:formatCode>General</c:formatCode>
                <c:ptCount val="19"/>
                <c:pt idx="0">
                  <c:v>47.885750000000002</c:v>
                </c:pt>
              </c:numCache>
            </c:numRef>
          </c:yVal>
          <c:bubbleSize>
            <c:numRef>
              <c:f>Sheet1!$B$3:$T$3</c:f>
              <c:numCache>
                <c:formatCode>General</c:formatCode>
                <c:ptCount val="19"/>
                <c:pt idx="0">
                  <c:v>2165.8100000000013</c:v>
                </c:pt>
              </c:numCache>
            </c:numRef>
          </c:bubbleSize>
          <c:bubble3D val="1"/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ROSSIYA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"/>
              <c:layout>
                <c:manualLayout>
                  <c:x val="-0.13802056362714624"/>
                  <c:y val="-1.5722152417118104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Sheet1!$B$4:$T$4</c:f>
              <c:numCache>
                <c:formatCode>General</c:formatCode>
                <c:ptCount val="19"/>
                <c:pt idx="1">
                  <c:v>50.941249999999997</c:v>
                </c:pt>
              </c:numCache>
            </c:numRef>
          </c:yVal>
          <c:bubbleSize>
            <c:numRef>
              <c:f>Sheet1!$B$5:$T$5</c:f>
              <c:numCache>
                <c:formatCode>General</c:formatCode>
                <c:ptCount val="19"/>
                <c:pt idx="1">
                  <c:v>1988.57</c:v>
                </c:pt>
              </c:numCache>
            </c:numRef>
          </c:bubbleSize>
          <c:bubble3D val="1"/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NTV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2"/>
              <c:layout>
                <c:manualLayout>
                  <c:x val="-7.3425858638021799E-2"/>
                  <c:y val="-5.195035460992853E-3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Sheet1!$B$6:$T$6</c:f>
              <c:numCache>
                <c:formatCode>General</c:formatCode>
                <c:ptCount val="19"/>
                <c:pt idx="2">
                  <c:v>47.528200000000012</c:v>
                </c:pt>
              </c:numCache>
            </c:numRef>
          </c:yVal>
          <c:bubbleSize>
            <c:numRef>
              <c:f>Sheet1!$B$7:$T$7</c:f>
              <c:numCache>
                <c:formatCode>General</c:formatCode>
                <c:ptCount val="19"/>
                <c:pt idx="2">
                  <c:v>1313.1299999999999</c:v>
                </c:pt>
              </c:numCache>
            </c:numRef>
          </c:bubbleSize>
          <c:bubble3D val="1"/>
        </c:ser>
        <c:ser>
          <c:idx val="3"/>
          <c:order val="3"/>
          <c:tx>
            <c:strRef>
              <c:f>Sheet1!$A$8</c:f>
              <c:strCache>
                <c:ptCount val="1"/>
                <c:pt idx="0">
                  <c:v>STS</c:v>
                </c:pt>
              </c:strCache>
            </c:strRef>
          </c:tx>
          <c:spPr>
            <a:solidFill>
              <a:schemeClr val="folHlink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3"/>
              <c:layout>
                <c:manualLayout>
                  <c:x val="-0.12839126747932716"/>
                  <c:y val="-6.9716693657973575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Sheet1!$B$8:$T$8</c:f>
              <c:numCache>
                <c:formatCode>General</c:formatCode>
                <c:ptCount val="19"/>
                <c:pt idx="3">
                  <c:v>34.321750000000002</c:v>
                </c:pt>
              </c:numCache>
            </c:numRef>
          </c:yVal>
          <c:bubbleSize>
            <c:numRef>
              <c:f>Sheet1!$B$9:$T$9</c:f>
              <c:numCache>
                <c:formatCode>General</c:formatCode>
                <c:ptCount val="19"/>
                <c:pt idx="3">
                  <c:v>1042.6899999999998</c:v>
                </c:pt>
              </c:numCache>
            </c:numRef>
          </c:bubbleSize>
          <c:bubble3D val="1"/>
        </c:ser>
        <c:ser>
          <c:idx val="4"/>
          <c:order val="4"/>
          <c:tx>
            <c:strRef>
              <c:f>Sheet1!$A$10</c:f>
              <c:strCache>
                <c:ptCount val="1"/>
                <c:pt idx="0">
                  <c:v>TNT</c:v>
                </c:pt>
              </c:strCache>
            </c:strRef>
          </c:tx>
          <c:spPr>
            <a:solidFill>
              <a:srgbClr val="00CCFF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4"/>
              <c:layout>
                <c:manualLayout>
                  <c:x val="-6.685119819791757E-4"/>
                  <c:y val="1.1242512239161258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Sheet1!$B$10:$T$10</c:f>
              <c:numCache>
                <c:formatCode>General</c:formatCode>
                <c:ptCount val="19"/>
                <c:pt idx="4">
                  <c:v>35.310449999999996</c:v>
                </c:pt>
              </c:numCache>
            </c:numRef>
          </c:yVal>
          <c:bubbleSize>
            <c:numRef>
              <c:f>Sheet1!$B$11:$T$11</c:f>
              <c:numCache>
                <c:formatCode>General</c:formatCode>
                <c:ptCount val="19"/>
                <c:pt idx="4">
                  <c:v>604.65</c:v>
                </c:pt>
              </c:numCache>
            </c:numRef>
          </c:bubbleSize>
          <c:bubble3D val="1"/>
        </c:ser>
        <c:ser>
          <c:idx val="5"/>
          <c:order val="5"/>
          <c:tx>
            <c:strRef>
              <c:f>Sheet1!$A$12</c:f>
              <c:strCache>
                <c:ptCount val="1"/>
                <c:pt idx="0">
                  <c:v>REN-TV</c:v>
                </c:pt>
              </c:strCache>
            </c:strRef>
          </c:tx>
          <c:spPr>
            <a:solidFill>
              <a:srgbClr val="FF99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5"/>
              <c:layout>
                <c:manualLayout>
                  <c:x val="-4.4932096892215207E-3"/>
                  <c:y val="-9.0695165763853749E-3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Sheet1!$B$12:$T$12</c:f>
              <c:numCache>
                <c:formatCode>General</c:formatCode>
                <c:ptCount val="19"/>
                <c:pt idx="5">
                  <c:v>38.9054</c:v>
                </c:pt>
              </c:numCache>
            </c:numRef>
          </c:yVal>
          <c:bubbleSize>
            <c:numRef>
              <c:f>Sheet1!$B$13:$T$13</c:f>
              <c:numCache>
                <c:formatCode>General</c:formatCode>
                <c:ptCount val="19"/>
                <c:pt idx="5">
                  <c:v>429.08</c:v>
                </c:pt>
              </c:numCache>
            </c:numRef>
          </c:bubbleSize>
          <c:bubble3D val="1"/>
        </c:ser>
        <c:ser>
          <c:idx val="6"/>
          <c:order val="6"/>
          <c:tx>
            <c:strRef>
              <c:f>Sheet1!$A$14</c:f>
              <c:strCache>
                <c:ptCount val="1"/>
                <c:pt idx="0">
                  <c:v>TVC</c:v>
                </c:pt>
              </c:strCache>
            </c:strRef>
          </c:tx>
          <c:spPr>
            <a:solidFill>
              <a:srgbClr val="0066CC"/>
            </a:solidFill>
            <a:ln w="12700">
              <a:solidFill>
                <a:schemeClr val="tx1"/>
              </a:solidFill>
              <a:prstDash val="solid"/>
            </a:ln>
          </c:spPr>
          <c:dLbls>
            <c:dLbl>
              <c:idx val="6"/>
              <c:layout>
                <c:manualLayout>
                  <c:x val="-7.4018690953015697E-3"/>
                  <c:y val="-2.009232423074769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Sheet1!$B$14:$T$14</c:f>
              <c:numCache>
                <c:formatCode>General</c:formatCode>
                <c:ptCount val="19"/>
                <c:pt idx="6">
                  <c:v>49.800799999999995</c:v>
                </c:pt>
              </c:numCache>
            </c:numRef>
          </c:yVal>
          <c:bubbleSize>
            <c:numRef>
              <c:f>Sheet1!$B$15:$T$15</c:f>
              <c:numCache>
                <c:formatCode>General</c:formatCode>
                <c:ptCount val="19"/>
                <c:pt idx="6">
                  <c:v>267.32</c:v>
                </c:pt>
              </c:numCache>
            </c:numRef>
          </c:bubbleSize>
          <c:bubble3D val="1"/>
        </c:ser>
        <c:ser>
          <c:idx val="7"/>
          <c:order val="7"/>
          <c:tx>
            <c:strRef>
              <c:f>Sheet1!$A$16</c:f>
              <c:strCache>
                <c:ptCount val="1"/>
                <c:pt idx="0">
                  <c:v>Kultura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7"/>
              <c:layout>
                <c:manualLayout>
                  <c:x val="-8.5750220940942257E-2"/>
                  <c:y val="-6.4078116565216586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Sheet1!$B$16:$T$16</c:f>
              <c:numCache>
                <c:formatCode>General</c:formatCode>
                <c:ptCount val="19"/>
                <c:pt idx="7">
                  <c:v>51.340699999999998</c:v>
                </c:pt>
              </c:numCache>
            </c:numRef>
          </c:yVal>
          <c:bubbleSize>
            <c:numRef>
              <c:f>Sheet1!$B$17:$T$17</c:f>
              <c:numCache>
                <c:formatCode>General</c:formatCode>
                <c:ptCount val="19"/>
                <c:pt idx="7">
                  <c:v>256.81</c:v>
                </c:pt>
              </c:numCache>
            </c:numRef>
          </c:bubbleSize>
          <c:bubble3D val="1"/>
        </c:ser>
        <c:ser>
          <c:idx val="8"/>
          <c:order val="8"/>
          <c:tx>
            <c:strRef>
              <c:f>Sheet1!$A$18</c:f>
              <c:strCache>
                <c:ptCount val="1"/>
                <c:pt idx="0">
                  <c:v>TV-3</c:v>
                </c:pt>
              </c:strCache>
            </c:strRef>
          </c:tx>
          <c:spPr>
            <a:solidFill>
              <a:srgbClr val="FF99CC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8"/>
              <c:layout>
                <c:manualLayout>
                  <c:xMode val="edge"/>
                  <c:yMode val="edge"/>
                  <c:x val="0"/>
                  <c:y val="0"/>
                </c:manualLayout>
              </c:layout>
              <c:dLblPos val="r"/>
              <c:showSerName val="1"/>
            </c:dLbl>
            <c:dLbl>
              <c:idx val="9"/>
              <c:layout>
                <c:manualLayout>
                  <c:x val="-9.7022151621682845E-2"/>
                  <c:y val="9.6807393756632304E-3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Sheet1!$B$18:$T$18</c:f>
              <c:numCache>
                <c:formatCode>General</c:formatCode>
                <c:ptCount val="19"/>
                <c:pt idx="9">
                  <c:v>41.391200000000005</c:v>
                </c:pt>
              </c:numCache>
            </c:numRef>
          </c:yVal>
          <c:bubbleSize>
            <c:numRef>
              <c:f>Sheet1!$B$19:$T$19</c:f>
              <c:numCache>
                <c:formatCode>General</c:formatCode>
                <c:ptCount val="19"/>
                <c:pt idx="9">
                  <c:v>237.56</c:v>
                </c:pt>
              </c:numCache>
            </c:numRef>
          </c:bubbleSize>
          <c:bubble3D val="1"/>
        </c:ser>
        <c:ser>
          <c:idx val="9"/>
          <c:order val="9"/>
          <c:tx>
            <c:strRef>
              <c:f>Sheet1!$A$20</c:f>
              <c:strCache>
                <c:ptCount val="1"/>
                <c:pt idx="0">
                  <c:v>SPORT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Sheet1!$B$20:$T$20</c:f>
              <c:numCache>
                <c:formatCode>General</c:formatCode>
                <c:ptCount val="19"/>
                <c:pt idx="8">
                  <c:v>45.376200000000004</c:v>
                </c:pt>
              </c:numCache>
            </c:numRef>
          </c:yVal>
          <c:bubbleSize>
            <c:numRef>
              <c:f>Sheet1!$B$21:$T$21</c:f>
              <c:numCache>
                <c:formatCode>General</c:formatCode>
                <c:ptCount val="19"/>
                <c:pt idx="8">
                  <c:v>252.93</c:v>
                </c:pt>
              </c:numCache>
            </c:numRef>
          </c:bubbleSize>
          <c:bubble3D val="1"/>
        </c:ser>
        <c:ser>
          <c:idx val="10"/>
          <c:order val="10"/>
          <c:tx>
            <c:strRef>
              <c:f>Sheet1!$A$22</c:f>
              <c:strCache>
                <c:ptCount val="1"/>
                <c:pt idx="0">
                  <c:v>DTV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0"/>
              <c:layout>
                <c:manualLayout>
                  <c:x val="-5.342119063210366E-3"/>
                  <c:y val="-1.2476610636436333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Sheet1!$B$22:$T$22</c:f>
              <c:numCache>
                <c:formatCode>General</c:formatCode>
                <c:ptCount val="19"/>
                <c:pt idx="10">
                  <c:v>43.405300000000011</c:v>
                </c:pt>
              </c:numCache>
            </c:numRef>
          </c:yVal>
          <c:bubbleSize>
            <c:numRef>
              <c:f>Sheet1!$B$23:$T$23</c:f>
              <c:numCache>
                <c:formatCode>General</c:formatCode>
                <c:ptCount val="19"/>
                <c:pt idx="10">
                  <c:v>169.67</c:v>
                </c:pt>
              </c:numCache>
            </c:numRef>
          </c:bubbleSize>
          <c:bubble3D val="1"/>
        </c:ser>
        <c:ser>
          <c:idx val="11"/>
          <c:order val="11"/>
          <c:tx>
            <c:strRef>
              <c:f>Sheet1!$A$24</c:f>
              <c:strCache>
                <c:ptCount val="1"/>
                <c:pt idx="0">
                  <c:v>DOMASHNY</c:v>
                </c:pt>
              </c:strCache>
            </c:strRef>
          </c:tx>
          <c:spPr>
            <a:solidFill>
              <a:srgbClr val="99CC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1"/>
              <c:layout>
                <c:manualLayout>
                  <c:x val="-7.7670080159858296E-2"/>
                  <c:y val="5.0952076469164893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Sheet1!$B$24:$T$24</c:f>
              <c:numCache>
                <c:formatCode>General</c:formatCode>
                <c:ptCount val="19"/>
                <c:pt idx="11">
                  <c:v>45.209200000000003</c:v>
                </c:pt>
              </c:numCache>
            </c:numRef>
          </c:yVal>
          <c:bubbleSize>
            <c:numRef>
              <c:f>Sheet1!$B$25:$T$25</c:f>
              <c:numCache>
                <c:formatCode>General</c:formatCode>
                <c:ptCount val="19"/>
                <c:pt idx="11">
                  <c:v>141.15</c:v>
                </c:pt>
              </c:numCache>
            </c:numRef>
          </c:bubbleSize>
          <c:bubble3D val="1"/>
        </c:ser>
        <c:ser>
          <c:idx val="12"/>
          <c:order val="12"/>
          <c:tx>
            <c:strRef>
              <c:f>Sheet1!$A$26</c:f>
              <c:strCache>
                <c:ptCount val="1"/>
                <c:pt idx="0">
                  <c:v>MUZ TV</c:v>
                </c:pt>
              </c:strCache>
            </c:strRef>
          </c:tx>
          <c:spPr>
            <a:solidFill>
              <a:srgbClr val="0000FF"/>
            </a:solidFill>
            <a:ln w="12700">
              <a:solidFill>
                <a:schemeClr val="tx1"/>
              </a:solidFill>
              <a:prstDash val="solid"/>
            </a:ln>
          </c:spPr>
          <c:dPt>
            <c:idx val="12"/>
            <c:invertIfNegative val="1"/>
            <c:bubble3D val="1"/>
            <c:spPr>
              <a:solidFill>
                <a:srgbClr val="FF00FF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Lbls>
            <c:dLbl>
              <c:idx val="12"/>
              <c:layout>
                <c:manualLayout>
                  <c:x val="-7.2375521074571583E-2"/>
                  <c:y val="6.2262941866309089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Sheet1!$B$26:$T$26</c:f>
              <c:numCache>
                <c:formatCode>General</c:formatCode>
                <c:ptCount val="19"/>
                <c:pt idx="12">
                  <c:v>30.763449999999978</c:v>
                </c:pt>
              </c:numCache>
            </c:numRef>
          </c:yVal>
          <c:bubbleSize>
            <c:numRef>
              <c:f>Sheet1!$B$27:$T$27</c:f>
              <c:numCache>
                <c:formatCode>General</c:formatCode>
                <c:ptCount val="19"/>
                <c:pt idx="12">
                  <c:v>138.07</c:v>
                </c:pt>
              </c:numCache>
            </c:numRef>
          </c:bubbleSize>
          <c:bubble3D val="1"/>
        </c:ser>
        <c:ser>
          <c:idx val="13"/>
          <c:order val="13"/>
          <c:tx>
            <c:strRef>
              <c:f>Sheet1!$A$28</c:f>
              <c:strCache>
                <c:ptCount val="1"/>
                <c:pt idx="0">
                  <c:v>MTV</c:v>
                </c:pt>
              </c:strCache>
            </c:strRef>
          </c:tx>
          <c:spPr>
            <a:solidFill>
              <a:srgbClr val="FF00FF"/>
            </a:solidFill>
            <a:ln w="12700">
              <a:solidFill>
                <a:schemeClr val="tx1"/>
              </a:solidFill>
              <a:prstDash val="solid"/>
            </a:ln>
          </c:spPr>
          <c:dPt>
            <c:idx val="13"/>
            <c:invertIfNegative val="1"/>
            <c:bubble3D val="1"/>
            <c:spPr>
              <a:solidFill>
                <a:srgbClr val="0000FF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Lbls>
            <c:dLbl>
              <c:idx val="13"/>
              <c:layout>
                <c:manualLayout>
                  <c:x val="-3.2433330996742435E-2"/>
                  <c:y val="-6.3539370078740151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Sheet1!$B$28:$T$28</c:f>
              <c:numCache>
                <c:formatCode>General</c:formatCode>
                <c:ptCount val="19"/>
                <c:pt idx="13">
                  <c:v>28.02655</c:v>
                </c:pt>
              </c:numCache>
            </c:numRef>
          </c:yVal>
          <c:bubbleSize>
            <c:numRef>
              <c:f>Sheet1!$B$29:$T$29</c:f>
              <c:numCache>
                <c:formatCode>General</c:formatCode>
                <c:ptCount val="19"/>
                <c:pt idx="13">
                  <c:v>113.4</c:v>
                </c:pt>
              </c:numCache>
            </c:numRef>
          </c:bubbleSize>
          <c:bubble3D val="1"/>
        </c:ser>
        <c:ser>
          <c:idx val="14"/>
          <c:order val="14"/>
          <c:tx>
            <c:strRef>
              <c:f>Sheet1!$A$30</c:f>
              <c:strCache>
                <c:ptCount val="1"/>
                <c:pt idx="0">
                  <c:v>ZVEZDA</c:v>
                </c:pt>
              </c:strCache>
            </c:strRef>
          </c:tx>
          <c:spPr>
            <a:solidFill>
              <a:srgbClr val="008080"/>
            </a:solidFill>
            <a:ln w="12700">
              <a:solidFill>
                <a:schemeClr val="tx1"/>
              </a:solidFill>
              <a:prstDash val="solid"/>
            </a:ln>
          </c:spPr>
          <c:dPt>
            <c:idx val="14"/>
            <c:invertIfNegative val="1"/>
            <c:bubble3D val="1"/>
            <c:spPr>
              <a:solidFill>
                <a:srgbClr val="808000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Lbls>
            <c:dLbl>
              <c:idx val="14"/>
              <c:layout>
                <c:manualLayout>
                  <c:xMode val="edge"/>
                  <c:yMode val="edge"/>
                  <c:x val="0"/>
                  <c:y val="0"/>
                </c:manualLayout>
              </c:layout>
              <c:dLblPos val="r"/>
              <c:showSerName val="1"/>
            </c:dLbl>
            <c:dLbl>
              <c:idx val="15"/>
              <c:layout>
                <c:manualLayout>
                  <c:x val="-5.1210901291158899E-2"/>
                  <c:y val="3.4819358351482713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Sheet1!$B$30:$T$30</c:f>
              <c:numCache>
                <c:formatCode>General</c:formatCode>
                <c:ptCount val="19"/>
                <c:pt idx="15">
                  <c:v>46.907499999999999</c:v>
                </c:pt>
              </c:numCache>
            </c:numRef>
          </c:yVal>
          <c:bubbleSize>
            <c:numRef>
              <c:f>Sheet1!$B$31:$T$31</c:f>
              <c:numCache>
                <c:formatCode>General</c:formatCode>
                <c:ptCount val="19"/>
                <c:pt idx="15">
                  <c:v>34.720000000000013</c:v>
                </c:pt>
              </c:numCache>
            </c:numRef>
          </c:bubbleSize>
          <c:bubble3D val="1"/>
        </c:ser>
        <c:ser>
          <c:idx val="16"/>
          <c:order val="15"/>
          <c:tx>
            <c:strRef>
              <c:f>Sheet1!$A$34</c:f>
              <c:strCache>
                <c:ptCount val="1"/>
              </c:strCache>
            </c:strRef>
          </c:tx>
          <c:spPr>
            <a:solidFill>
              <a:srgbClr val="CCCCFF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5"/>
              <c:layout>
                <c:manualLayout>
                  <c:xMode val="edge"/>
                  <c:yMode val="edge"/>
                  <c:x val="0"/>
                  <c:y val="0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chemeClr val="tx1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ru-RU"/>
                </a:p>
              </c:txPr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1" i="0" u="none" strike="noStrike" baseline="0">
                    <a:solidFill>
                      <a:schemeClr val="tx1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Sheet1!$B$34:$T$34</c:f>
              <c:numCache>
                <c:formatCode>General</c:formatCode>
                <c:ptCount val="19"/>
              </c:numCache>
            </c:numRef>
          </c:yVal>
          <c:bubbleSize>
            <c:numRef>
              <c:f>Sheet1!$B$35:$T$35</c:f>
              <c:numCache>
                <c:formatCode>General</c:formatCode>
                <c:ptCount val="19"/>
              </c:numCache>
            </c:numRef>
          </c:bubbleSize>
        </c:ser>
        <c:ser>
          <c:idx val="17"/>
          <c:order val="16"/>
          <c:tx>
            <c:strRef>
              <c:f>Sheet1!$A$36</c:f>
              <c:strCache>
                <c:ptCount val="1"/>
                <c:pt idx="0">
                  <c:v>7TV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6"/>
              <c:layout>
                <c:manualLayout>
                  <c:x val="-3.8363910879463281E-2"/>
                  <c:y val="3.3587163306714338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Sheet1!$B$36:$T$36</c:f>
              <c:numCache>
                <c:formatCode>General</c:formatCode>
                <c:ptCount val="19"/>
                <c:pt idx="16">
                  <c:v>44.060600000000001</c:v>
                </c:pt>
              </c:numCache>
            </c:numRef>
          </c:yVal>
          <c:bubbleSize>
            <c:numRef>
              <c:f>Sheet1!$B$37:$T$37</c:f>
              <c:numCache>
                <c:formatCode>General</c:formatCode>
                <c:ptCount val="19"/>
                <c:pt idx="16">
                  <c:v>28.58</c:v>
                </c:pt>
              </c:numCache>
            </c:numRef>
          </c:bubbleSize>
          <c:bubble3D val="1"/>
        </c:ser>
        <c:ser>
          <c:idx val="18"/>
          <c:order val="17"/>
          <c:tx>
            <c:strRef>
              <c:f>Sheet1!$A$38</c:f>
              <c:strCache>
                <c:ptCount val="1"/>
                <c:pt idx="0">
                  <c:v>EURONEWS</c:v>
                </c:pt>
              </c:strCache>
            </c:strRef>
          </c:tx>
          <c:spPr>
            <a:solidFill>
              <a:srgbClr val="CCFFCC"/>
            </a:solidFill>
            <a:ln w="12700">
              <a:solidFill>
                <a:schemeClr val="tx1"/>
              </a:solidFill>
              <a:prstDash val="solid"/>
            </a:ln>
          </c:spPr>
          <c:dLbls>
            <c:dLbl>
              <c:idx val="17"/>
              <c:layout>
                <c:manualLayout>
                  <c:x val="-7.7287788739051302E-2"/>
                  <c:y val="-5.5560074272630836E-2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Sheet1!$B$38:$T$38</c:f>
              <c:numCache>
                <c:formatCode>General</c:formatCode>
                <c:ptCount val="19"/>
                <c:pt idx="17">
                  <c:v>49.750050000000002</c:v>
                </c:pt>
              </c:numCache>
            </c:numRef>
          </c:yVal>
          <c:bubbleSize>
            <c:numRef>
              <c:f>Sheet1!$B$39:$T$39</c:f>
              <c:numCache>
                <c:formatCode>General</c:formatCode>
                <c:ptCount val="19"/>
                <c:pt idx="17">
                  <c:v>15.94</c:v>
                </c:pt>
              </c:numCache>
            </c:numRef>
          </c:bubbleSize>
          <c:bubble3D val="1"/>
        </c:ser>
        <c:ser>
          <c:idx val="19"/>
          <c:order val="18"/>
          <c:tx>
            <c:strRef>
              <c:f>Sheet1!$A$40</c:f>
              <c:strCache>
                <c:ptCount val="1"/>
                <c:pt idx="0">
                  <c:v>Petersburg-5 Channel</c:v>
                </c:pt>
              </c:strCache>
            </c:strRef>
          </c:tx>
          <c:spPr>
            <a:solidFill>
              <a:srgbClr val="00FF00"/>
            </a:solidFill>
            <a:ln w="12700">
              <a:solidFill>
                <a:schemeClr val="tx1"/>
              </a:solidFill>
              <a:prstDash val="solid"/>
            </a:ln>
          </c:spPr>
          <c:invertIfNegative val="1"/>
          <c:dLbls>
            <c:dLbl>
              <c:idx val="17"/>
              <c:layout>
                <c:manualLayout>
                  <c:xMode val="edge"/>
                  <c:yMode val="edge"/>
                  <c:x val="0"/>
                  <c:y val="0"/>
                </c:manualLayout>
              </c:layout>
              <c:dLblPos val="r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ru-RU"/>
              </a:p>
            </c:txPr>
            <c:showSerName val="1"/>
          </c:dLbls>
          <c:xVal>
            <c:numRef>
              <c:f>Sheet1!$B$1:$T$1</c:f>
              <c:numCache>
                <c:formatCode>General</c:formatCode>
                <c:ptCount val="19"/>
                <c:pt idx="0">
                  <c:v>27.69</c:v>
                </c:pt>
                <c:pt idx="1">
                  <c:v>27.07</c:v>
                </c:pt>
                <c:pt idx="2">
                  <c:v>29.9</c:v>
                </c:pt>
                <c:pt idx="3">
                  <c:v>27.29</c:v>
                </c:pt>
                <c:pt idx="4">
                  <c:v>27.6</c:v>
                </c:pt>
                <c:pt idx="5">
                  <c:v>29.4</c:v>
                </c:pt>
                <c:pt idx="6">
                  <c:v>30.52</c:v>
                </c:pt>
                <c:pt idx="7">
                  <c:v>29.99</c:v>
                </c:pt>
                <c:pt idx="8">
                  <c:v>33.49</c:v>
                </c:pt>
                <c:pt idx="9">
                  <c:v>27.49</c:v>
                </c:pt>
                <c:pt idx="10">
                  <c:v>24.95</c:v>
                </c:pt>
                <c:pt idx="11">
                  <c:v>29.03</c:v>
                </c:pt>
                <c:pt idx="12">
                  <c:v>26.16</c:v>
                </c:pt>
                <c:pt idx="13">
                  <c:v>30.99</c:v>
                </c:pt>
                <c:pt idx="14">
                  <c:v>32.46</c:v>
                </c:pt>
                <c:pt idx="15">
                  <c:v>38.349999999999994</c:v>
                </c:pt>
                <c:pt idx="16">
                  <c:v>31.03</c:v>
                </c:pt>
                <c:pt idx="17">
                  <c:v>38.809999999999995</c:v>
                </c:pt>
                <c:pt idx="18">
                  <c:v>33.51</c:v>
                </c:pt>
              </c:numCache>
            </c:numRef>
          </c:xVal>
          <c:yVal>
            <c:numRef>
              <c:f>Sheet1!$B$40:$T$40</c:f>
              <c:numCache>
                <c:formatCode>General</c:formatCode>
                <c:ptCount val="19"/>
                <c:pt idx="18">
                  <c:v>46.123000000000012</c:v>
                </c:pt>
              </c:numCache>
            </c:numRef>
          </c:yVal>
          <c:bubbleSize>
            <c:numRef>
              <c:f>Sheet1!$B$41:$T$41</c:f>
              <c:numCache>
                <c:formatCode>General</c:formatCode>
                <c:ptCount val="19"/>
                <c:pt idx="18">
                  <c:v>9.91</c:v>
                </c:pt>
              </c:numCache>
            </c:numRef>
          </c:bubbleSize>
        </c:ser>
        <c:dLbls>
          <c:showSerName val="1"/>
        </c:dLbls>
        <c:bubbleScale val="100"/>
        <c:axId val="671025024"/>
        <c:axId val="671051776"/>
      </c:bubbleChart>
      <c:valAx>
        <c:axId val="671025024"/>
        <c:scaling>
          <c:orientation val="minMax"/>
          <c:max val="44"/>
          <c:min val="22"/>
        </c:scaling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r>
                  <a:rPr lang="en-US"/>
                  <a:t>Share of High-Income</a:t>
                </a:r>
              </a:p>
            </c:rich>
          </c:tx>
          <c:layout>
            <c:manualLayout>
              <c:xMode val="edge"/>
              <c:yMode val="edge"/>
              <c:x val="0.43899782135076287"/>
              <c:y val="0.94468085106383015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25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ru-RU"/>
          </a:p>
        </c:txPr>
        <c:crossAx val="671051776"/>
        <c:crosses val="autoZero"/>
        <c:crossBetween val="midCat"/>
        <c:majorUnit val="2"/>
        <c:minorUnit val="1"/>
      </c:valAx>
      <c:valAx>
        <c:axId val="671051776"/>
        <c:scaling>
          <c:orientation val="minMax"/>
          <c:max val="55"/>
          <c:min val="25"/>
        </c:scaling>
        <c:axPos val="l"/>
        <c:title>
          <c:tx>
            <c:rich>
              <a:bodyPr/>
              <a:lstStyle/>
              <a:p>
                <a:pPr>
                  <a:defRPr sz="1425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r>
                  <a:rPr lang="en-US"/>
                  <a:t>Age</a:t>
                </a:r>
              </a:p>
            </c:rich>
          </c:tx>
          <c:layout>
            <c:manualLayout>
              <c:xMode val="edge"/>
              <c:yMode val="edge"/>
              <c:x val="1.6339869281045763E-2"/>
              <c:y val="0.43404255319148938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25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ru-RU"/>
          </a:p>
        </c:txPr>
        <c:crossAx val="671025024"/>
        <c:crosses val="autoZero"/>
        <c:crossBetween val="midCat"/>
      </c:valAx>
      <c:spPr>
        <a:noFill/>
        <a:ln w="12700">
          <a:solidFill>
            <a:schemeClr val="tx1"/>
          </a:solidFill>
          <a:prstDash val="solid"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0.7145</cdr:x>
      <cdr:y>0.24425</cdr:y>
    </cdr:from>
    <cdr:to>
      <cdr:x>0.73125</cdr:x>
      <cdr:y>0.289</cdr:y>
    </cdr:to>
    <cdr:sp macro="" textlink="">
      <cdr:nvSpPr>
        <cdr:cNvPr id="1025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6247552" y="1093446"/>
          <a:ext cx="146461" cy="20033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triangle" w="med" len="med"/>
        </a:ln>
      </cdr:spPr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0.5585</cdr:x>
      <cdr:y>0.2405</cdr:y>
    </cdr:from>
    <cdr:to>
      <cdr:x>0.60125</cdr:x>
      <cdr:y>0.28075</cdr:y>
    </cdr:to>
    <cdr:sp macro="" textlink="">
      <cdr:nvSpPr>
        <cdr:cNvPr id="1025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4883496" y="1076658"/>
          <a:ext cx="373804" cy="18019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triangle" w="med" len="med"/>
        </a:ln>
      </cdr:spPr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5C1B3-27DC-4E38-AF0A-CDE6A3542066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68B02-C34E-4D22-9F11-602C6B3D0E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F4890B-5B9D-4DFD-84C8-B2FD58C09FA0}" type="slidenum">
              <a:rPr lang="en-GB"/>
              <a:pPr/>
              <a:t>1</a:t>
            </a:fld>
            <a:endParaRPr lang="en-GB"/>
          </a:p>
        </p:txBody>
      </p:sp>
      <p:sp>
        <p:nvSpPr>
          <p:cNvPr id="158515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3000" y="684213"/>
            <a:ext cx="4573588" cy="3429000"/>
          </a:xfrm>
          <a:ln/>
        </p:spPr>
      </p:sp>
      <p:sp>
        <p:nvSpPr>
          <p:cNvPr id="158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042" y="4343144"/>
            <a:ext cx="5027916" cy="4116482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DF2D8D-C3EE-4E6B-851E-F545FC16F97E}" type="slidenum">
              <a:rPr lang="en-GB"/>
              <a:pPr/>
              <a:t>2</a:t>
            </a:fld>
            <a:endParaRPr lang="en-GB"/>
          </a:p>
        </p:txBody>
      </p:sp>
      <p:sp>
        <p:nvSpPr>
          <p:cNvPr id="150630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3000" y="684213"/>
            <a:ext cx="4573588" cy="3429000"/>
          </a:xfrm>
          <a:ln/>
        </p:spPr>
      </p:sp>
      <p:sp>
        <p:nvSpPr>
          <p:cNvPr id="150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042" y="4343144"/>
            <a:ext cx="5027916" cy="4116482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9938" y="436563"/>
            <a:ext cx="6681787" cy="6159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755650" y="1565275"/>
            <a:ext cx="3271838" cy="4459288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79888" y="1565275"/>
            <a:ext cx="3271837" cy="4459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93763" y="1365250"/>
            <a:ext cx="7794625" cy="3768725"/>
            <a:chOff x="704" y="658"/>
            <a:chExt cx="4910" cy="2374"/>
          </a:xfrm>
        </p:grpSpPr>
        <p:sp>
          <p:nvSpPr>
            <p:cNvPr id="1584131" name="Rectangle 3"/>
            <p:cNvSpPr>
              <a:spLocks noChangeArrowheads="1"/>
            </p:cNvSpPr>
            <p:nvPr/>
          </p:nvSpPr>
          <p:spPr bwMode="auto">
            <a:xfrm rot="-16200000">
              <a:off x="3378" y="796"/>
              <a:ext cx="2373" cy="2099"/>
            </a:xfrm>
            <a:prstGeom prst="rect">
              <a:avLst/>
            </a:prstGeom>
            <a:gradFill rotWithShape="1">
              <a:gsLst>
                <a:gs pos="0">
                  <a:srgbClr val="FFCC99">
                    <a:alpha val="50000"/>
                  </a:srgbClr>
                </a:gs>
                <a:gs pos="100000">
                  <a:srgbClr val="FFCC99">
                    <a:gamma/>
                    <a:tint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84132" name="Rectangle 4"/>
            <p:cNvSpPr>
              <a:spLocks noChangeArrowheads="1"/>
            </p:cNvSpPr>
            <p:nvPr/>
          </p:nvSpPr>
          <p:spPr bwMode="auto">
            <a:xfrm rot="-16200000">
              <a:off x="921" y="441"/>
              <a:ext cx="2373" cy="2807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>
                    <a:alpha val="49001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17" name="Object 5"/>
          <p:cNvGraphicFramePr>
            <a:graphicFrameLocks noGrp="1" noChangeAspect="1"/>
          </p:cNvGraphicFramePr>
          <p:nvPr>
            <p:ph type="chart" sz="half" idx="1"/>
          </p:nvPr>
        </p:nvGraphicFramePr>
        <p:xfrm>
          <a:off x="46038" y="1157288"/>
          <a:ext cx="8839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84134" name="Rectangle 6"/>
          <p:cNvSpPr>
            <a:spLocks noChangeArrowheads="1"/>
          </p:cNvSpPr>
          <p:nvPr/>
        </p:nvSpPr>
        <p:spPr bwMode="auto">
          <a:xfrm>
            <a:off x="709613" y="547688"/>
            <a:ext cx="68341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b="1">
                <a:solidFill>
                  <a:srgbClr val="D82E39"/>
                </a:solidFill>
              </a:rPr>
              <a:t>Channels Profile: Age&amp;Sex, 2007FY</a:t>
            </a:r>
            <a:endParaRPr lang="ru-RU" sz="2800" b="1">
              <a:solidFill>
                <a:srgbClr val="D82E39"/>
              </a:solidFill>
            </a:endParaRPr>
          </a:p>
        </p:txBody>
      </p:sp>
      <p:sp>
        <p:nvSpPr>
          <p:cNvPr id="1584135" name="Line 7"/>
          <p:cNvSpPr>
            <a:spLocks noChangeShapeType="1"/>
          </p:cNvSpPr>
          <p:nvPr/>
        </p:nvSpPr>
        <p:spPr bwMode="auto">
          <a:xfrm>
            <a:off x="6292850" y="5057775"/>
            <a:ext cx="2374900" cy="127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84136" name="Rectangle 8"/>
          <p:cNvSpPr>
            <a:spLocks noChangeArrowheads="1"/>
          </p:cNvSpPr>
          <p:nvPr/>
        </p:nvSpPr>
        <p:spPr bwMode="auto">
          <a:xfrm>
            <a:off x="6369050" y="4837113"/>
            <a:ext cx="2000250" cy="182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spcBef>
                <a:spcPct val="60000"/>
              </a:spcBef>
            </a:pPr>
            <a:r>
              <a:rPr lang="en-US" sz="1200">
                <a:solidFill>
                  <a:schemeClr val="tx2"/>
                </a:solidFill>
                <a:latin typeface="Tahoma" pitchFamily="34" charset="0"/>
                <a:ea typeface="Osaka" charset="-128"/>
              </a:rPr>
              <a:t>Women-oriented TV-channels</a:t>
            </a:r>
            <a:endParaRPr lang="ru-RU" sz="1200">
              <a:solidFill>
                <a:schemeClr val="tx2"/>
              </a:solidFill>
              <a:latin typeface="Tahoma" pitchFamily="34" charset="0"/>
              <a:ea typeface="Osaka" charset="-128"/>
            </a:endParaRPr>
          </a:p>
        </p:txBody>
      </p:sp>
      <p:sp>
        <p:nvSpPr>
          <p:cNvPr id="1584137" name="Line 9"/>
          <p:cNvSpPr>
            <a:spLocks noChangeShapeType="1"/>
          </p:cNvSpPr>
          <p:nvPr/>
        </p:nvSpPr>
        <p:spPr bwMode="auto">
          <a:xfrm flipH="1">
            <a:off x="2371725" y="5060950"/>
            <a:ext cx="2376488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84138" name="Rectangle 10"/>
          <p:cNvSpPr>
            <a:spLocks noChangeArrowheads="1"/>
          </p:cNvSpPr>
          <p:nvPr/>
        </p:nvSpPr>
        <p:spPr bwMode="auto">
          <a:xfrm>
            <a:off x="2722563" y="4837113"/>
            <a:ext cx="1768475" cy="182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spcBef>
                <a:spcPct val="60000"/>
              </a:spcBef>
            </a:pPr>
            <a:r>
              <a:rPr lang="en-US" sz="1200">
                <a:solidFill>
                  <a:schemeClr val="hlink"/>
                </a:solidFill>
                <a:latin typeface="Tahoma" pitchFamily="34" charset="0"/>
                <a:ea typeface="Osaka" charset="-128"/>
              </a:rPr>
              <a:t>Men-oriented TV-channels</a:t>
            </a:r>
            <a:endParaRPr lang="ru-RU" sz="1200">
              <a:solidFill>
                <a:schemeClr val="hlink"/>
              </a:solidFill>
              <a:latin typeface="Tahoma" pitchFamily="34" charset="0"/>
              <a:ea typeface="Osaka" charset="-128"/>
            </a:endParaRPr>
          </a:p>
        </p:txBody>
      </p:sp>
      <p:sp>
        <p:nvSpPr>
          <p:cNvPr id="1584139" name="Line 11"/>
          <p:cNvSpPr>
            <a:spLocks noChangeShapeType="1"/>
          </p:cNvSpPr>
          <p:nvPr/>
        </p:nvSpPr>
        <p:spPr bwMode="auto">
          <a:xfrm flipV="1">
            <a:off x="6181725" y="1362075"/>
            <a:ext cx="0" cy="3792538"/>
          </a:xfrm>
          <a:prstGeom prst="line">
            <a:avLst/>
          </a:prstGeom>
          <a:noFill/>
          <a:ln w="38100" cap="rnd">
            <a:solidFill>
              <a:schemeClr val="tx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84140" name="Rectangle 12"/>
          <p:cNvSpPr>
            <a:spLocks noChangeArrowheads="1"/>
          </p:cNvSpPr>
          <p:nvPr/>
        </p:nvSpPr>
        <p:spPr bwMode="auto">
          <a:xfrm>
            <a:off x="1887538" y="1139825"/>
            <a:ext cx="6769100" cy="2159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spcBef>
                <a:spcPct val="50000"/>
              </a:spcBef>
              <a:buClr>
                <a:srgbClr val="D82E39"/>
              </a:buClr>
              <a:buSzPct val="80000"/>
              <a:buFont typeface="Wingdings" pitchFamily="2" charset="2"/>
              <a:buNone/>
            </a:pPr>
            <a:r>
              <a:rPr lang="en-US" sz="1000"/>
              <a:t>	</a:t>
            </a:r>
            <a:r>
              <a:rPr lang="ru-RU" sz="1000"/>
              <a:t>* </a:t>
            </a:r>
            <a:r>
              <a:rPr lang="en-US" sz="1000"/>
              <a:t>Sphere size is proportional to TV-Channels average Daily audience in 2007FY</a:t>
            </a:r>
            <a:endParaRPr lang="ru-RU" sz="1000"/>
          </a:p>
        </p:txBody>
      </p:sp>
      <p:sp>
        <p:nvSpPr>
          <p:cNvPr id="1584141" name="Rectangle 13"/>
          <p:cNvSpPr>
            <a:spLocks noChangeArrowheads="1"/>
          </p:cNvSpPr>
          <p:nvPr/>
        </p:nvSpPr>
        <p:spPr bwMode="auto">
          <a:xfrm>
            <a:off x="7791450" y="5137150"/>
            <a:ext cx="955675" cy="182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60000"/>
              </a:spcBef>
            </a:pPr>
            <a:r>
              <a:rPr lang="ru-RU" sz="1200" i="1">
                <a:ea typeface="Osaka" charset="-128"/>
              </a:rPr>
              <a:t>% </a:t>
            </a:r>
            <a:r>
              <a:rPr lang="en-US" sz="1200" i="1">
                <a:ea typeface="Osaka" charset="-128"/>
              </a:rPr>
              <a:t>of Women</a:t>
            </a:r>
            <a:endParaRPr lang="ru-RU" sz="1200" i="1">
              <a:ea typeface="Osaka" charset="-128"/>
            </a:endParaRPr>
          </a:p>
        </p:txBody>
      </p:sp>
      <p:sp>
        <p:nvSpPr>
          <p:cNvPr id="1584142" name="AutoShape 14"/>
          <p:cNvSpPr>
            <a:spLocks noChangeArrowheads="1"/>
          </p:cNvSpPr>
          <p:nvPr/>
        </p:nvSpPr>
        <p:spPr bwMode="auto">
          <a:xfrm>
            <a:off x="2714625" y="3646488"/>
            <a:ext cx="2663825" cy="576262"/>
          </a:xfrm>
          <a:prstGeom prst="wedgeRoundRectCallout">
            <a:avLst>
              <a:gd name="adj1" fmla="val 79083"/>
              <a:gd name="adj2" fmla="val -61296"/>
              <a:gd name="adj3" fmla="val 16667"/>
            </a:avLst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600" b="1" i="1">
                <a:solidFill>
                  <a:schemeClr val="tx2"/>
                </a:solidFill>
              </a:rPr>
              <a:t>58,6</a:t>
            </a:r>
            <a:r>
              <a:rPr lang="ru-RU" sz="1600" b="1" i="1">
                <a:solidFill>
                  <a:schemeClr val="tx2"/>
                </a:solidFill>
              </a:rPr>
              <a:t>% </a:t>
            </a:r>
            <a:r>
              <a:rPr lang="en-US" sz="1600" b="1" i="1">
                <a:solidFill>
                  <a:schemeClr val="tx2"/>
                </a:solidFill>
              </a:rPr>
              <a:t>of TV-viewers in Total are women</a:t>
            </a:r>
            <a:endParaRPr lang="ru-RU" sz="1600" b="1" i="1">
              <a:solidFill>
                <a:schemeClr val="tx2"/>
              </a:solidFill>
            </a:endParaRPr>
          </a:p>
        </p:txBody>
      </p:sp>
      <p:sp>
        <p:nvSpPr>
          <p:cNvPr id="1584143" name="AutoShape 15"/>
          <p:cNvSpPr>
            <a:spLocks noChangeArrowheads="1"/>
          </p:cNvSpPr>
          <p:nvPr/>
        </p:nvSpPr>
        <p:spPr bwMode="auto">
          <a:xfrm>
            <a:off x="668338" y="5684838"/>
            <a:ext cx="8232775" cy="49212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/>
          <a:lstStyle/>
          <a:p>
            <a:pPr marL="355600" indent="-355600">
              <a:lnSpc>
                <a:spcPct val="90000"/>
              </a:lnSpc>
              <a:spcBef>
                <a:spcPct val="50000"/>
              </a:spcBef>
              <a:buClr>
                <a:srgbClr val="D82E39"/>
              </a:buClr>
              <a:buSzPct val="80000"/>
              <a:buFont typeface="Wingdings" pitchFamily="2" charset="2"/>
              <a:buChar char="î"/>
            </a:pPr>
            <a:r>
              <a:rPr lang="en-US" sz="1200" b="1"/>
              <a:t>Channels could be clearly divided into men- and women-targeted (ought to take in account share of erotic programs on DTV, TV-3 and Ren-TV). TNT has got practically same audience as STS</a:t>
            </a:r>
          </a:p>
        </p:txBody>
      </p:sp>
      <p:sp>
        <p:nvSpPr>
          <p:cNvPr id="1584144" name="Rectangle 16"/>
          <p:cNvSpPr>
            <a:spLocks noChangeArrowheads="1"/>
          </p:cNvSpPr>
          <p:nvPr/>
        </p:nvSpPr>
        <p:spPr bwMode="auto">
          <a:xfrm>
            <a:off x="693738" y="6451600"/>
            <a:ext cx="3517900" cy="24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4064" tIns="42033" rIns="84064" bIns="42033">
            <a:spAutoFit/>
          </a:bodyPr>
          <a:lstStyle/>
          <a:p>
            <a:pPr defTabSz="835025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200" i="1">
                <a:solidFill>
                  <a:schemeClr val="bg1"/>
                </a:solidFill>
              </a:rPr>
              <a:t>Source</a:t>
            </a:r>
            <a:r>
              <a:rPr lang="ru-RU" sz="1200" i="1">
                <a:solidFill>
                  <a:schemeClr val="bg1"/>
                </a:solidFill>
                <a:ea typeface="Osaka" charset="-128"/>
              </a:rPr>
              <a:t>: </a:t>
            </a:r>
            <a:r>
              <a:rPr lang="en-US" sz="1200" i="1">
                <a:solidFill>
                  <a:schemeClr val="bg1"/>
                </a:solidFill>
                <a:ea typeface="Osaka" charset="-128"/>
              </a:rPr>
              <a:t>TNS / Gallup Media</a:t>
            </a:r>
            <a:r>
              <a:rPr lang="en-US" sz="1200" i="1">
                <a:solidFill>
                  <a:schemeClr val="bg1"/>
                </a:solidFill>
              </a:rPr>
              <a:t>, TV-Index, </a:t>
            </a:r>
            <a:r>
              <a:rPr lang="ru-RU" sz="1200" i="1">
                <a:solidFill>
                  <a:schemeClr val="bg1"/>
                </a:solidFill>
              </a:rPr>
              <a:t>200</a:t>
            </a:r>
            <a:r>
              <a:rPr lang="en-US" sz="1200" i="1">
                <a:solidFill>
                  <a:schemeClr val="bg1"/>
                </a:solidFill>
              </a:rPr>
              <a:t>7 total</a:t>
            </a:r>
            <a:endParaRPr lang="ru-RU" sz="1200" i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03288" y="1365250"/>
            <a:ext cx="7794625" cy="3768725"/>
            <a:chOff x="704" y="658"/>
            <a:chExt cx="4910" cy="2374"/>
          </a:xfrm>
        </p:grpSpPr>
        <p:sp>
          <p:nvSpPr>
            <p:cNvPr id="1505283" name="Rectangle 3"/>
            <p:cNvSpPr>
              <a:spLocks noChangeArrowheads="1"/>
            </p:cNvSpPr>
            <p:nvPr/>
          </p:nvSpPr>
          <p:spPr bwMode="auto">
            <a:xfrm rot="-16200000">
              <a:off x="3063" y="481"/>
              <a:ext cx="2373" cy="2729"/>
            </a:xfrm>
            <a:prstGeom prst="rect">
              <a:avLst/>
            </a:prstGeom>
            <a:gradFill rotWithShape="1">
              <a:gsLst>
                <a:gs pos="0">
                  <a:srgbClr val="DBD7BD">
                    <a:alpha val="50000"/>
                  </a:srgbClr>
                </a:gs>
                <a:gs pos="100000">
                  <a:srgbClr val="DBD7BD">
                    <a:gamma/>
                    <a:tint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05284" name="Rectangle 4"/>
            <p:cNvSpPr>
              <a:spLocks noChangeArrowheads="1"/>
            </p:cNvSpPr>
            <p:nvPr/>
          </p:nvSpPr>
          <p:spPr bwMode="auto">
            <a:xfrm rot="-16200000">
              <a:off x="602" y="760"/>
              <a:ext cx="2373" cy="2170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100000">
                  <a:schemeClr val="hlink">
                    <a:alpha val="49001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16" name="Object 5"/>
          <p:cNvGraphicFramePr>
            <a:graphicFrameLocks noGrp="1" noChangeAspect="1"/>
          </p:cNvGraphicFramePr>
          <p:nvPr>
            <p:ph type="chart" sz="half" idx="1"/>
          </p:nvPr>
        </p:nvGraphicFramePr>
        <p:xfrm>
          <a:off x="46038" y="1157288"/>
          <a:ext cx="8839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05286" name="Line 6"/>
          <p:cNvSpPr>
            <a:spLocks noChangeShapeType="1"/>
          </p:cNvSpPr>
          <p:nvPr/>
        </p:nvSpPr>
        <p:spPr bwMode="auto">
          <a:xfrm>
            <a:off x="3221038" y="5067300"/>
            <a:ext cx="2447925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05287" name="Rectangle 7"/>
          <p:cNvSpPr>
            <a:spLocks noChangeArrowheads="1"/>
          </p:cNvSpPr>
          <p:nvPr/>
        </p:nvSpPr>
        <p:spPr bwMode="auto">
          <a:xfrm>
            <a:off x="3224213" y="4849813"/>
            <a:ext cx="1954212" cy="182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spcBef>
                <a:spcPct val="60000"/>
              </a:spcBef>
            </a:pPr>
            <a:r>
              <a:rPr lang="en-US" sz="1200">
                <a:solidFill>
                  <a:schemeClr val="tx2"/>
                </a:solidFill>
                <a:latin typeface="Tahoma" pitchFamily="34" charset="0"/>
              </a:rPr>
              <a:t>More</a:t>
            </a:r>
            <a:r>
              <a:rPr lang="ru-RU" sz="1200">
                <a:solidFill>
                  <a:schemeClr val="tx2"/>
                </a:solidFill>
                <a:latin typeface="Tahoma" pitchFamily="34" charset="0"/>
              </a:rPr>
              <a:t> «</a:t>
            </a:r>
            <a:r>
              <a:rPr lang="en-US" sz="1200">
                <a:solidFill>
                  <a:schemeClr val="tx2"/>
                </a:solidFill>
                <a:latin typeface="Tahoma" pitchFamily="34" charset="0"/>
              </a:rPr>
              <a:t>well-off</a:t>
            </a:r>
            <a:r>
              <a:rPr lang="ru-RU" sz="1200">
                <a:solidFill>
                  <a:schemeClr val="tx2"/>
                </a:solidFill>
                <a:latin typeface="Tahoma" pitchFamily="34" charset="0"/>
              </a:rPr>
              <a:t>»</a:t>
            </a:r>
            <a:r>
              <a:rPr lang="ru-RU" sz="1200">
                <a:solidFill>
                  <a:schemeClr val="tx2"/>
                </a:solidFill>
                <a:latin typeface="Tahoma" pitchFamily="34" charset="0"/>
                <a:ea typeface="Osaka" charset="-128"/>
              </a:rPr>
              <a:t> </a:t>
            </a:r>
            <a:r>
              <a:rPr lang="en-US" sz="1200">
                <a:solidFill>
                  <a:schemeClr val="tx2"/>
                </a:solidFill>
                <a:latin typeface="Tahoma" pitchFamily="34" charset="0"/>
                <a:ea typeface="Osaka" charset="-128"/>
              </a:rPr>
              <a:t>TV-Channels</a:t>
            </a:r>
            <a:endParaRPr lang="ru-RU" sz="1200">
              <a:solidFill>
                <a:schemeClr val="tx2"/>
              </a:solidFill>
              <a:latin typeface="Tahoma" pitchFamily="34" charset="0"/>
              <a:ea typeface="Osaka" charset="-128"/>
            </a:endParaRPr>
          </a:p>
        </p:txBody>
      </p:sp>
      <p:sp>
        <p:nvSpPr>
          <p:cNvPr id="1505288" name="Line 8"/>
          <p:cNvSpPr>
            <a:spLocks noChangeShapeType="1"/>
          </p:cNvSpPr>
          <p:nvPr/>
        </p:nvSpPr>
        <p:spPr bwMode="auto">
          <a:xfrm flipH="1">
            <a:off x="1138238" y="5076825"/>
            <a:ext cx="191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05289" name="Rectangle 9"/>
          <p:cNvSpPr>
            <a:spLocks noChangeArrowheads="1"/>
          </p:cNvSpPr>
          <p:nvPr/>
        </p:nvSpPr>
        <p:spPr bwMode="auto">
          <a:xfrm>
            <a:off x="1319213" y="4846638"/>
            <a:ext cx="1758950" cy="182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spcBef>
                <a:spcPct val="60000"/>
              </a:spcBef>
            </a:pPr>
            <a:r>
              <a:rPr lang="en-US" sz="1200">
                <a:latin typeface="Tahoma" pitchFamily="34" charset="0"/>
              </a:rPr>
              <a:t>More</a:t>
            </a:r>
            <a:r>
              <a:rPr lang="ru-RU" sz="1200">
                <a:latin typeface="Tahoma" pitchFamily="34" charset="0"/>
              </a:rPr>
              <a:t> «</a:t>
            </a:r>
            <a:r>
              <a:rPr lang="en-US" sz="1200">
                <a:latin typeface="Tahoma" pitchFamily="34" charset="0"/>
              </a:rPr>
              <a:t>poor</a:t>
            </a:r>
            <a:r>
              <a:rPr lang="ru-RU" sz="1200">
                <a:latin typeface="Tahoma" pitchFamily="34" charset="0"/>
              </a:rPr>
              <a:t>»</a:t>
            </a:r>
            <a:r>
              <a:rPr lang="ru-RU" sz="1200">
                <a:latin typeface="Tahoma" pitchFamily="34" charset="0"/>
                <a:ea typeface="Osaka" charset="-128"/>
              </a:rPr>
              <a:t> </a:t>
            </a:r>
            <a:r>
              <a:rPr lang="en-US" sz="1200">
                <a:latin typeface="Tahoma" pitchFamily="34" charset="0"/>
                <a:ea typeface="Osaka" charset="-128"/>
              </a:rPr>
              <a:t>TV-Channels</a:t>
            </a:r>
            <a:endParaRPr lang="ru-RU" sz="1200">
              <a:latin typeface="Tahoma" pitchFamily="34" charset="0"/>
              <a:ea typeface="Osaka" charset="-128"/>
            </a:endParaRPr>
          </a:p>
        </p:txBody>
      </p:sp>
      <p:sp>
        <p:nvSpPr>
          <p:cNvPr id="1505290" name="Line 10"/>
          <p:cNvSpPr>
            <a:spLocks noChangeShapeType="1"/>
          </p:cNvSpPr>
          <p:nvPr/>
        </p:nvSpPr>
        <p:spPr bwMode="auto">
          <a:xfrm flipV="1">
            <a:off x="3178175" y="1352550"/>
            <a:ext cx="0" cy="3773488"/>
          </a:xfrm>
          <a:prstGeom prst="line">
            <a:avLst/>
          </a:prstGeom>
          <a:noFill/>
          <a:ln w="38100" cap="rnd">
            <a:solidFill>
              <a:schemeClr val="tx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05291" name="AutoShape 11"/>
          <p:cNvSpPr>
            <a:spLocks noChangeArrowheads="1"/>
          </p:cNvSpPr>
          <p:nvPr/>
        </p:nvSpPr>
        <p:spPr bwMode="auto">
          <a:xfrm>
            <a:off x="5445125" y="3436938"/>
            <a:ext cx="2663825" cy="576262"/>
          </a:xfrm>
          <a:prstGeom prst="wedgeRoundRectCallout">
            <a:avLst>
              <a:gd name="adj1" fmla="val -141120"/>
              <a:gd name="adj2" fmla="val 12823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400" b="1" i="1"/>
              <a:t>28,27</a:t>
            </a:r>
            <a:r>
              <a:rPr lang="ru-RU" sz="1400" b="1" i="1"/>
              <a:t>% </a:t>
            </a:r>
            <a:r>
              <a:rPr lang="en-US" sz="1400" b="1" i="1"/>
              <a:t>of Russian TV-viewers have Income C</a:t>
            </a:r>
            <a:endParaRPr lang="ru-RU" sz="1400" b="1" i="1"/>
          </a:p>
        </p:txBody>
      </p:sp>
      <p:sp>
        <p:nvSpPr>
          <p:cNvPr id="1505292" name="AutoShape 12"/>
          <p:cNvSpPr>
            <a:spLocks noChangeArrowheads="1"/>
          </p:cNvSpPr>
          <p:nvPr>
            <p:ph type="body" sz="half" idx="2"/>
          </p:nvPr>
        </p:nvSpPr>
        <p:spPr>
          <a:xfrm>
            <a:off x="842963" y="5699125"/>
            <a:ext cx="7918450" cy="514350"/>
          </a:xfrm>
          <a:prstGeom prst="roundRect">
            <a:avLst>
              <a:gd name="adj" fmla="val 16667"/>
            </a:avLst>
          </a:prstGeom>
          <a:noFill/>
          <a:ln cap="flat" algn="ctr">
            <a:solidFill>
              <a:schemeClr val="folHlink"/>
            </a:solidFill>
            <a:round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marL="182563" indent="-182563">
              <a:lnSpc>
                <a:spcPct val="80000"/>
              </a:lnSpc>
              <a:buFont typeface="Wingdings" pitchFamily="2" charset="2"/>
              <a:buChar char="î"/>
            </a:pPr>
            <a:r>
              <a:rPr lang="en-US" sz="1200" b="1"/>
              <a:t>Sport, Zvezda and Euronews – rich men targeted channels</a:t>
            </a:r>
            <a:endParaRPr lang="ru-RU" sz="1200" b="1"/>
          </a:p>
        </p:txBody>
      </p:sp>
      <p:sp>
        <p:nvSpPr>
          <p:cNvPr id="1505293" name="Rectangle 13"/>
          <p:cNvSpPr>
            <a:spLocks noChangeArrowheads="1"/>
          </p:cNvSpPr>
          <p:nvPr/>
        </p:nvSpPr>
        <p:spPr bwMode="auto">
          <a:xfrm>
            <a:off x="684213" y="547688"/>
            <a:ext cx="84597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b="1">
                <a:solidFill>
                  <a:srgbClr val="D82E39"/>
                </a:solidFill>
              </a:rPr>
              <a:t>Channels Profile: Age&amp;Income, 2006FY</a:t>
            </a:r>
            <a:endParaRPr lang="ru-RU" sz="2800" b="1">
              <a:solidFill>
                <a:srgbClr val="D82E39"/>
              </a:solidFill>
            </a:endParaRPr>
          </a:p>
        </p:txBody>
      </p:sp>
      <p:sp>
        <p:nvSpPr>
          <p:cNvPr id="1505294" name="Rectangle 14"/>
          <p:cNvSpPr>
            <a:spLocks noChangeArrowheads="1"/>
          </p:cNvSpPr>
          <p:nvPr/>
        </p:nvSpPr>
        <p:spPr bwMode="auto">
          <a:xfrm>
            <a:off x="1887538" y="1139825"/>
            <a:ext cx="6769100" cy="2159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spcBef>
                <a:spcPct val="50000"/>
              </a:spcBef>
              <a:buClr>
                <a:srgbClr val="D82E39"/>
              </a:buClr>
              <a:buSzPct val="80000"/>
              <a:buFont typeface="Wingdings" pitchFamily="2" charset="2"/>
              <a:buNone/>
            </a:pPr>
            <a:r>
              <a:rPr lang="en-US" sz="1000"/>
              <a:t>	</a:t>
            </a:r>
            <a:r>
              <a:rPr lang="ru-RU" sz="1000"/>
              <a:t>* </a:t>
            </a:r>
            <a:r>
              <a:rPr lang="en-US" sz="1000"/>
              <a:t>Sphere size is proportional to TV-Channels average Daily audience in September</a:t>
            </a:r>
            <a:endParaRPr lang="ru-RU" sz="1000"/>
          </a:p>
        </p:txBody>
      </p:sp>
      <p:sp>
        <p:nvSpPr>
          <p:cNvPr id="1505295" name="Rectangle 15"/>
          <p:cNvSpPr>
            <a:spLocks noChangeArrowheads="1"/>
          </p:cNvSpPr>
          <p:nvPr/>
        </p:nvSpPr>
        <p:spPr bwMode="auto">
          <a:xfrm>
            <a:off x="693738" y="6451600"/>
            <a:ext cx="3517900" cy="24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4064" tIns="42033" rIns="84064" bIns="42033">
            <a:spAutoFit/>
          </a:bodyPr>
          <a:lstStyle/>
          <a:p>
            <a:pPr defTabSz="835025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200" i="1">
                <a:solidFill>
                  <a:schemeClr val="bg1"/>
                </a:solidFill>
              </a:rPr>
              <a:t>Source</a:t>
            </a:r>
            <a:r>
              <a:rPr lang="ru-RU" sz="1200" i="1">
                <a:solidFill>
                  <a:schemeClr val="bg1"/>
                </a:solidFill>
                <a:ea typeface="Osaka" charset="-128"/>
              </a:rPr>
              <a:t>: </a:t>
            </a:r>
            <a:r>
              <a:rPr lang="en-US" sz="1200" i="1">
                <a:solidFill>
                  <a:schemeClr val="bg1"/>
                </a:solidFill>
                <a:ea typeface="Osaka" charset="-128"/>
              </a:rPr>
              <a:t>TNS / Gallup Media</a:t>
            </a:r>
            <a:r>
              <a:rPr lang="en-US" sz="1200" i="1">
                <a:solidFill>
                  <a:schemeClr val="bg1"/>
                </a:solidFill>
              </a:rPr>
              <a:t>, TV-Index, </a:t>
            </a:r>
            <a:r>
              <a:rPr lang="ru-RU" sz="1200" i="1">
                <a:solidFill>
                  <a:schemeClr val="bg1"/>
                </a:solidFill>
              </a:rPr>
              <a:t>2006 </a:t>
            </a:r>
            <a:r>
              <a:rPr lang="en-US" sz="1200" i="1">
                <a:solidFill>
                  <a:schemeClr val="bg1"/>
                </a:solidFill>
              </a:rPr>
              <a:t>total</a:t>
            </a:r>
            <a:endParaRPr lang="ru-RU" sz="1200" i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PresentationFormat>Экран (4:3)</PresentationFormat>
  <Paragraphs>52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Зайцева Ольга</dc:creator>
  <cp:lastModifiedBy>zaytceva</cp:lastModifiedBy>
  <cp:revision>1</cp:revision>
  <dcterms:created xsi:type="dcterms:W3CDTF">2012-11-15T09:48:57Z</dcterms:created>
  <dcterms:modified xsi:type="dcterms:W3CDTF">2012-11-15T09:49:08Z</dcterms:modified>
</cp:coreProperties>
</file>